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League Spartan" panose="020B0604020202020204" charset="0"/>
      <p:regular r:id="rId8"/>
    </p:embeddedFont>
    <p:embeddedFont>
      <p:font typeface="Poppins" panose="00000500000000000000" pitchFamily="2" charset="0"/>
      <p:regular r:id="rId9"/>
    </p:embeddedFont>
    <p:embeddedFont>
      <p:font typeface="Poppins Bold" panose="00000800000000000000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820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 rot="-1801313">
            <a:off x="7944412" y="2305957"/>
            <a:ext cx="1603602" cy="9552208"/>
            <a:chOff x="0" y="0"/>
            <a:chExt cx="422348" cy="251580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2348" cy="2515808"/>
            </a:xfrm>
            <a:custGeom>
              <a:avLst/>
              <a:gdLst/>
              <a:ahLst/>
              <a:cxnLst/>
              <a:rect l="l" t="t" r="r" b="b"/>
              <a:pathLst>
                <a:path w="422348" h="2515808">
                  <a:moveTo>
                    <a:pt x="0" y="0"/>
                  </a:moveTo>
                  <a:lnTo>
                    <a:pt x="422348" y="0"/>
                  </a:lnTo>
                  <a:lnTo>
                    <a:pt x="422348" y="2515808"/>
                  </a:lnTo>
                  <a:lnTo>
                    <a:pt x="0" y="2515808"/>
                  </a:ln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22348" cy="2572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1801313">
            <a:off x="16945529" y="-2609268"/>
            <a:ext cx="1603602" cy="5817991"/>
            <a:chOff x="0" y="0"/>
            <a:chExt cx="422348" cy="15323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2348" cy="1532310"/>
            </a:xfrm>
            <a:custGeom>
              <a:avLst/>
              <a:gdLst/>
              <a:ahLst/>
              <a:cxnLst/>
              <a:rect l="l" t="t" r="r" b="b"/>
              <a:pathLst>
                <a:path w="422348" h="1532310">
                  <a:moveTo>
                    <a:pt x="0" y="0"/>
                  </a:moveTo>
                  <a:lnTo>
                    <a:pt x="422348" y="0"/>
                  </a:lnTo>
                  <a:lnTo>
                    <a:pt x="422348" y="1532310"/>
                  </a:lnTo>
                  <a:lnTo>
                    <a:pt x="0" y="1532310"/>
                  </a:ln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22348" cy="15894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1323218">
            <a:off x="-260294" y="-2499941"/>
            <a:ext cx="9329309" cy="13900928"/>
            <a:chOff x="0" y="0"/>
            <a:chExt cx="640025" cy="9536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40025" cy="953655"/>
            </a:xfrm>
            <a:custGeom>
              <a:avLst/>
              <a:gdLst/>
              <a:ahLst/>
              <a:cxnLst/>
              <a:rect l="l" t="t" r="r" b="b"/>
              <a:pathLst>
                <a:path w="640025" h="953655">
                  <a:moveTo>
                    <a:pt x="203200" y="0"/>
                  </a:moveTo>
                  <a:lnTo>
                    <a:pt x="640025" y="0"/>
                  </a:lnTo>
                  <a:lnTo>
                    <a:pt x="436825" y="953655"/>
                  </a:lnTo>
                  <a:lnTo>
                    <a:pt x="0" y="95365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3D6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01600" y="-57150"/>
              <a:ext cx="436825" cy="10108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7234808">
            <a:off x="-545671" y="4853273"/>
            <a:ext cx="16230600" cy="770953"/>
          </a:xfrm>
          <a:custGeom>
            <a:avLst/>
            <a:gdLst/>
            <a:ahLst/>
            <a:cxnLst/>
            <a:rect l="l" t="t" r="r" b="b"/>
            <a:pathLst>
              <a:path w="16230600" h="770953">
                <a:moveTo>
                  <a:pt x="0" y="0"/>
                </a:moveTo>
                <a:lnTo>
                  <a:pt x="16230600" y="0"/>
                </a:lnTo>
                <a:lnTo>
                  <a:pt x="16230600" y="770954"/>
                </a:lnTo>
                <a:lnTo>
                  <a:pt x="0" y="7709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2000"/>
            </a:blip>
            <a:stretch>
              <a:fillRect/>
            </a:stretch>
          </a:blipFill>
        </p:spPr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0" y="-110826"/>
            <a:ext cx="10341615" cy="10508652"/>
            <a:chOff x="0" y="0"/>
            <a:chExt cx="5765800" cy="585892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765800" cy="5858891"/>
            </a:xfrm>
            <a:custGeom>
              <a:avLst/>
              <a:gdLst/>
              <a:ahLst/>
              <a:cxnLst/>
              <a:rect l="l" t="t" r="r" b="b"/>
              <a:pathLst>
                <a:path w="5765800" h="5858891">
                  <a:moveTo>
                    <a:pt x="0" y="0"/>
                  </a:moveTo>
                  <a:lnTo>
                    <a:pt x="0" y="5858891"/>
                  </a:lnTo>
                  <a:lnTo>
                    <a:pt x="5765800" y="5858891"/>
                  </a:lnTo>
                  <a:lnTo>
                    <a:pt x="2235200" y="0"/>
                  </a:lnTo>
                  <a:close/>
                </a:path>
              </a:pathLst>
            </a:custGeom>
            <a:blipFill>
              <a:blip r:embed="rId4"/>
              <a:stretch>
                <a:fillRect l="-89276" r="-43513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-1801313">
            <a:off x="-1212776" y="4436810"/>
            <a:ext cx="2060748" cy="7889373"/>
            <a:chOff x="0" y="0"/>
            <a:chExt cx="542748" cy="207786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42748" cy="2077860"/>
            </a:xfrm>
            <a:custGeom>
              <a:avLst/>
              <a:gdLst/>
              <a:ahLst/>
              <a:cxnLst/>
              <a:rect l="l" t="t" r="r" b="b"/>
              <a:pathLst>
                <a:path w="542748" h="2077860">
                  <a:moveTo>
                    <a:pt x="0" y="0"/>
                  </a:moveTo>
                  <a:lnTo>
                    <a:pt x="542748" y="0"/>
                  </a:lnTo>
                  <a:lnTo>
                    <a:pt x="542748" y="2077860"/>
                  </a:lnTo>
                  <a:lnTo>
                    <a:pt x="0" y="2077860"/>
                  </a:lnTo>
                  <a:close/>
                </a:path>
              </a:pathLst>
            </a:custGeom>
            <a:solidFill>
              <a:srgbClr val="003D6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542748" cy="21350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-3131416">
            <a:off x="-4080653" y="2120145"/>
            <a:ext cx="12285790" cy="583575"/>
          </a:xfrm>
          <a:custGeom>
            <a:avLst/>
            <a:gdLst/>
            <a:ahLst/>
            <a:cxnLst/>
            <a:rect l="l" t="t" r="r" b="b"/>
            <a:pathLst>
              <a:path w="12285790" h="583575">
                <a:moveTo>
                  <a:pt x="0" y="0"/>
                </a:moveTo>
                <a:lnTo>
                  <a:pt x="12285790" y="0"/>
                </a:lnTo>
                <a:lnTo>
                  <a:pt x="12285790" y="583575"/>
                </a:lnTo>
                <a:lnTo>
                  <a:pt x="0" y="5835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000"/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 rot="2252587">
            <a:off x="-1105257" y="-2239445"/>
            <a:ext cx="3086100" cy="7845843"/>
            <a:chOff x="0" y="0"/>
            <a:chExt cx="812800" cy="206639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2066395"/>
            </a:xfrm>
            <a:custGeom>
              <a:avLst/>
              <a:gdLst/>
              <a:ahLst/>
              <a:cxnLst/>
              <a:rect l="l" t="t" r="r" b="b"/>
              <a:pathLst>
                <a:path w="812800" h="2066395">
                  <a:moveTo>
                    <a:pt x="0" y="0"/>
                  </a:moveTo>
                  <a:lnTo>
                    <a:pt x="812800" y="0"/>
                  </a:lnTo>
                  <a:lnTo>
                    <a:pt x="812800" y="2066395"/>
                  </a:lnTo>
                  <a:lnTo>
                    <a:pt x="0" y="2066395"/>
                  </a:ln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812800" cy="21235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307905" y="8532700"/>
            <a:ext cx="1441589" cy="1451200"/>
          </a:xfrm>
          <a:custGeom>
            <a:avLst/>
            <a:gdLst/>
            <a:ahLst/>
            <a:cxnLst/>
            <a:rect l="l" t="t" r="r" b="b"/>
            <a:pathLst>
              <a:path w="1441589" h="1451200">
                <a:moveTo>
                  <a:pt x="0" y="0"/>
                </a:moveTo>
                <a:lnTo>
                  <a:pt x="1441590" y="0"/>
                </a:lnTo>
                <a:lnTo>
                  <a:pt x="1441590" y="1451200"/>
                </a:lnTo>
                <a:lnTo>
                  <a:pt x="0" y="14512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9519640" y="2514549"/>
            <a:ext cx="8056652" cy="372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7071">
                <a:solidFill>
                  <a:srgbClr val="000000"/>
                </a:solidFill>
                <a:latin typeface="League Spartan"/>
              </a:rPr>
              <a:t>RISKS OF CHEMICAL RECYCLING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585416" y="7775707"/>
            <a:ext cx="7382270" cy="1144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League Spartan"/>
              </a:rPr>
              <a:t>SIDDIKA SULTANA</a:t>
            </a:r>
          </a:p>
          <a:p>
            <a:pPr algn="r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League Spartan"/>
              </a:rPr>
              <a:t>ESDO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227601" y="8896668"/>
            <a:ext cx="4740085" cy="618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760"/>
              </a:lnSpc>
            </a:pPr>
            <a:r>
              <a:rPr lang="en-US" sz="3400">
                <a:solidFill>
                  <a:srgbClr val="000000"/>
                </a:solidFill>
                <a:latin typeface="Poppins Bold"/>
              </a:rPr>
              <a:t>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48441" y="8568922"/>
            <a:ext cx="7070549" cy="689378"/>
          </a:xfrm>
          <a:custGeom>
            <a:avLst/>
            <a:gdLst/>
            <a:ahLst/>
            <a:cxnLst/>
            <a:rect l="l" t="t" r="r" b="b"/>
            <a:pathLst>
              <a:path w="7070549" h="689378">
                <a:moveTo>
                  <a:pt x="0" y="0"/>
                </a:moveTo>
                <a:lnTo>
                  <a:pt x="7070548" y="0"/>
                </a:lnTo>
                <a:lnTo>
                  <a:pt x="7070548" y="689378"/>
                </a:lnTo>
                <a:lnTo>
                  <a:pt x="0" y="6893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666376" y="8568922"/>
            <a:ext cx="7070549" cy="689378"/>
          </a:xfrm>
          <a:custGeom>
            <a:avLst/>
            <a:gdLst/>
            <a:ahLst/>
            <a:cxnLst/>
            <a:rect l="l" t="t" r="r" b="b"/>
            <a:pathLst>
              <a:path w="7070549" h="689378">
                <a:moveTo>
                  <a:pt x="0" y="0"/>
                </a:moveTo>
                <a:lnTo>
                  <a:pt x="7070548" y="0"/>
                </a:lnTo>
                <a:lnTo>
                  <a:pt x="7070548" y="689378"/>
                </a:lnTo>
                <a:lnTo>
                  <a:pt x="0" y="6893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08726" y="2676524"/>
            <a:ext cx="7070549" cy="689378"/>
          </a:xfrm>
          <a:custGeom>
            <a:avLst/>
            <a:gdLst/>
            <a:ahLst/>
            <a:cxnLst/>
            <a:rect l="l" t="t" r="r" b="b"/>
            <a:pathLst>
              <a:path w="7070549" h="689378">
                <a:moveTo>
                  <a:pt x="0" y="0"/>
                </a:moveTo>
                <a:lnTo>
                  <a:pt x="7070548" y="0"/>
                </a:lnTo>
                <a:lnTo>
                  <a:pt x="7070548" y="689378"/>
                </a:lnTo>
                <a:lnTo>
                  <a:pt x="0" y="6893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186778" y="4267883"/>
            <a:ext cx="7799144" cy="1969077"/>
            <a:chOff x="0" y="0"/>
            <a:chExt cx="2054096" cy="5186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54096" cy="518605"/>
            </a:xfrm>
            <a:custGeom>
              <a:avLst/>
              <a:gdLst/>
              <a:ahLst/>
              <a:cxnLst/>
              <a:rect l="l" t="t" r="r" b="b"/>
              <a:pathLst>
                <a:path w="2054096" h="518605">
                  <a:moveTo>
                    <a:pt x="24817" y="0"/>
                  </a:moveTo>
                  <a:lnTo>
                    <a:pt x="2029279" y="0"/>
                  </a:lnTo>
                  <a:cubicBezTo>
                    <a:pt x="2042985" y="0"/>
                    <a:pt x="2054096" y="11111"/>
                    <a:pt x="2054096" y="24817"/>
                  </a:cubicBezTo>
                  <a:lnTo>
                    <a:pt x="2054096" y="493788"/>
                  </a:lnTo>
                  <a:cubicBezTo>
                    <a:pt x="2054096" y="507494"/>
                    <a:pt x="2042985" y="518605"/>
                    <a:pt x="2029279" y="518605"/>
                  </a:cubicBezTo>
                  <a:lnTo>
                    <a:pt x="24817" y="518605"/>
                  </a:lnTo>
                  <a:cubicBezTo>
                    <a:pt x="11111" y="518605"/>
                    <a:pt x="0" y="507494"/>
                    <a:pt x="0" y="493788"/>
                  </a:cubicBezTo>
                  <a:lnTo>
                    <a:pt x="0" y="24817"/>
                  </a:lnTo>
                  <a:cubicBezTo>
                    <a:pt x="0" y="11111"/>
                    <a:pt x="11111" y="0"/>
                    <a:pt x="24817" y="0"/>
                  </a:cubicBez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2054096" cy="5757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402986" y="3834123"/>
            <a:ext cx="5366727" cy="946712"/>
            <a:chOff x="0" y="0"/>
            <a:chExt cx="1413459" cy="2493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13459" cy="249340"/>
            </a:xfrm>
            <a:custGeom>
              <a:avLst/>
              <a:gdLst/>
              <a:ahLst/>
              <a:cxnLst/>
              <a:rect l="l" t="t" r="r" b="b"/>
              <a:pathLst>
                <a:path w="1413459" h="249340">
                  <a:moveTo>
                    <a:pt x="0" y="0"/>
                  </a:moveTo>
                  <a:lnTo>
                    <a:pt x="1413459" y="0"/>
                  </a:lnTo>
                  <a:lnTo>
                    <a:pt x="1413459" y="249340"/>
                  </a:lnTo>
                  <a:lnTo>
                    <a:pt x="0" y="249340"/>
                  </a:lnTo>
                  <a:close/>
                </a:path>
              </a:pathLst>
            </a:custGeom>
            <a:solidFill>
              <a:srgbClr val="003D6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1413459" cy="306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891048" y="1250670"/>
            <a:ext cx="10505903" cy="1573325"/>
            <a:chOff x="0" y="0"/>
            <a:chExt cx="2766987" cy="41437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66987" cy="414374"/>
            </a:xfrm>
            <a:custGeom>
              <a:avLst/>
              <a:gdLst/>
              <a:ahLst/>
              <a:cxnLst/>
              <a:rect l="l" t="t" r="r" b="b"/>
              <a:pathLst>
                <a:path w="2766987" h="414374">
                  <a:moveTo>
                    <a:pt x="67059" y="0"/>
                  </a:moveTo>
                  <a:lnTo>
                    <a:pt x="2699928" y="0"/>
                  </a:lnTo>
                  <a:cubicBezTo>
                    <a:pt x="2736964" y="0"/>
                    <a:pt x="2766987" y="30023"/>
                    <a:pt x="2766987" y="67059"/>
                  </a:cubicBezTo>
                  <a:lnTo>
                    <a:pt x="2766987" y="347315"/>
                  </a:lnTo>
                  <a:cubicBezTo>
                    <a:pt x="2766987" y="384350"/>
                    <a:pt x="2736964" y="414374"/>
                    <a:pt x="2699928" y="414374"/>
                  </a:cubicBezTo>
                  <a:lnTo>
                    <a:pt x="67059" y="414374"/>
                  </a:lnTo>
                  <a:cubicBezTo>
                    <a:pt x="30023" y="414374"/>
                    <a:pt x="0" y="384350"/>
                    <a:pt x="0" y="347315"/>
                  </a:cubicBezTo>
                  <a:lnTo>
                    <a:pt x="0" y="67059"/>
                  </a:lnTo>
                  <a:cubicBezTo>
                    <a:pt x="0" y="30023"/>
                    <a:pt x="30023" y="0"/>
                    <a:pt x="67059" y="0"/>
                  </a:cubicBez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2766987" cy="4715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-1254131" y="-690757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0" y="0"/>
                </a:moveTo>
                <a:lnTo>
                  <a:pt x="3840627" y="0"/>
                </a:lnTo>
                <a:lnTo>
                  <a:pt x="3840627" y="5012238"/>
                </a:lnTo>
                <a:lnTo>
                  <a:pt x="0" y="50122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501442" y="3708802"/>
            <a:ext cx="7757858" cy="5768148"/>
          </a:xfrm>
          <a:custGeom>
            <a:avLst/>
            <a:gdLst/>
            <a:ahLst/>
            <a:cxnLst/>
            <a:rect l="l" t="t" r="r" b="b"/>
            <a:pathLst>
              <a:path w="7757858" h="5768148">
                <a:moveTo>
                  <a:pt x="0" y="0"/>
                </a:moveTo>
                <a:lnTo>
                  <a:pt x="7757858" y="0"/>
                </a:lnTo>
                <a:lnTo>
                  <a:pt x="7757858" y="5768149"/>
                </a:lnTo>
                <a:lnTo>
                  <a:pt x="0" y="57681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6408712" y="1748687"/>
            <a:ext cx="5786731" cy="580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000000"/>
                </a:solidFill>
                <a:latin typeface="League Spartan"/>
              </a:rPr>
              <a:t>CHEMICAL RECYCLING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744042" y="3907520"/>
            <a:ext cx="2684616" cy="625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Poppins Bold"/>
              </a:rPr>
              <a:t>OVERVIEW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48441" y="5098646"/>
            <a:ext cx="7275819" cy="879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Poppins"/>
              </a:rPr>
              <a:t>Converts plastic waste into chemicals or raw materials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186778" y="7563174"/>
            <a:ext cx="7799144" cy="1969077"/>
            <a:chOff x="0" y="0"/>
            <a:chExt cx="2054096" cy="51860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054096" cy="518605"/>
            </a:xfrm>
            <a:custGeom>
              <a:avLst/>
              <a:gdLst/>
              <a:ahLst/>
              <a:cxnLst/>
              <a:rect l="l" t="t" r="r" b="b"/>
              <a:pathLst>
                <a:path w="2054096" h="518605">
                  <a:moveTo>
                    <a:pt x="24817" y="0"/>
                  </a:moveTo>
                  <a:lnTo>
                    <a:pt x="2029279" y="0"/>
                  </a:lnTo>
                  <a:cubicBezTo>
                    <a:pt x="2042985" y="0"/>
                    <a:pt x="2054096" y="11111"/>
                    <a:pt x="2054096" y="24817"/>
                  </a:cubicBezTo>
                  <a:lnTo>
                    <a:pt x="2054096" y="493788"/>
                  </a:lnTo>
                  <a:cubicBezTo>
                    <a:pt x="2054096" y="507494"/>
                    <a:pt x="2042985" y="518605"/>
                    <a:pt x="2029279" y="518605"/>
                  </a:cubicBezTo>
                  <a:lnTo>
                    <a:pt x="24817" y="518605"/>
                  </a:lnTo>
                  <a:cubicBezTo>
                    <a:pt x="11111" y="518605"/>
                    <a:pt x="0" y="507494"/>
                    <a:pt x="0" y="493788"/>
                  </a:cubicBezTo>
                  <a:lnTo>
                    <a:pt x="0" y="24817"/>
                  </a:lnTo>
                  <a:cubicBezTo>
                    <a:pt x="0" y="11111"/>
                    <a:pt x="11111" y="0"/>
                    <a:pt x="24817" y="0"/>
                  </a:cubicBez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2054096" cy="5757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402986" y="7089818"/>
            <a:ext cx="5366727" cy="946712"/>
            <a:chOff x="0" y="0"/>
            <a:chExt cx="1413459" cy="24934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413459" cy="249340"/>
            </a:xfrm>
            <a:custGeom>
              <a:avLst/>
              <a:gdLst/>
              <a:ahLst/>
              <a:cxnLst/>
              <a:rect l="l" t="t" r="r" b="b"/>
              <a:pathLst>
                <a:path w="1413459" h="249340">
                  <a:moveTo>
                    <a:pt x="0" y="0"/>
                  </a:moveTo>
                  <a:lnTo>
                    <a:pt x="1413459" y="0"/>
                  </a:lnTo>
                  <a:lnTo>
                    <a:pt x="1413459" y="249340"/>
                  </a:lnTo>
                  <a:lnTo>
                    <a:pt x="0" y="249340"/>
                  </a:lnTo>
                  <a:close/>
                </a:path>
              </a:pathLst>
            </a:custGeom>
            <a:solidFill>
              <a:srgbClr val="003D60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1413459" cy="306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3998731" y="7202811"/>
            <a:ext cx="2673404" cy="625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Poppins Bold"/>
              </a:rPr>
              <a:t>METHODS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48441" y="8393936"/>
            <a:ext cx="7275819" cy="879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Poppins"/>
              </a:rPr>
              <a:t>Utilizes various technologies: solvolysis, liquefaction, pyrolysis, gasification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83213" y="4354916"/>
            <a:ext cx="3782726" cy="4903384"/>
            <a:chOff x="0" y="0"/>
            <a:chExt cx="996273" cy="129142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96273" cy="1291426"/>
            </a:xfrm>
            <a:custGeom>
              <a:avLst/>
              <a:gdLst/>
              <a:ahLst/>
              <a:cxnLst/>
              <a:rect l="l" t="t" r="r" b="b"/>
              <a:pathLst>
                <a:path w="996273" h="1291426">
                  <a:moveTo>
                    <a:pt x="110519" y="0"/>
                  </a:moveTo>
                  <a:lnTo>
                    <a:pt x="885754" y="0"/>
                  </a:lnTo>
                  <a:cubicBezTo>
                    <a:pt x="915066" y="0"/>
                    <a:pt x="943177" y="11644"/>
                    <a:pt x="963903" y="32370"/>
                  </a:cubicBezTo>
                  <a:cubicBezTo>
                    <a:pt x="984629" y="53097"/>
                    <a:pt x="996273" y="81208"/>
                    <a:pt x="996273" y="110519"/>
                  </a:cubicBezTo>
                  <a:lnTo>
                    <a:pt x="996273" y="1180907"/>
                  </a:lnTo>
                  <a:cubicBezTo>
                    <a:pt x="996273" y="1241945"/>
                    <a:pt x="946792" y="1291426"/>
                    <a:pt x="885754" y="1291426"/>
                  </a:cubicBezTo>
                  <a:lnTo>
                    <a:pt x="110519" y="1291426"/>
                  </a:lnTo>
                  <a:cubicBezTo>
                    <a:pt x="81208" y="1291426"/>
                    <a:pt x="53097" y="1279782"/>
                    <a:pt x="32370" y="1259056"/>
                  </a:cubicBezTo>
                  <a:cubicBezTo>
                    <a:pt x="11644" y="1238330"/>
                    <a:pt x="0" y="1210219"/>
                    <a:pt x="0" y="1180907"/>
                  </a:cubicBezTo>
                  <a:lnTo>
                    <a:pt x="0" y="110519"/>
                  </a:lnTo>
                  <a:cubicBezTo>
                    <a:pt x="0" y="81208"/>
                    <a:pt x="11644" y="53097"/>
                    <a:pt x="32370" y="32370"/>
                  </a:cubicBezTo>
                  <a:cubicBezTo>
                    <a:pt x="53097" y="11644"/>
                    <a:pt x="81208" y="0"/>
                    <a:pt x="110519" y="0"/>
                  </a:cubicBez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996273" cy="1348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214334" y="4354916"/>
            <a:ext cx="3782726" cy="4903384"/>
            <a:chOff x="0" y="0"/>
            <a:chExt cx="996273" cy="12914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96273" cy="1291426"/>
            </a:xfrm>
            <a:custGeom>
              <a:avLst/>
              <a:gdLst/>
              <a:ahLst/>
              <a:cxnLst/>
              <a:rect l="l" t="t" r="r" b="b"/>
              <a:pathLst>
                <a:path w="996273" h="1291426">
                  <a:moveTo>
                    <a:pt x="110519" y="0"/>
                  </a:moveTo>
                  <a:lnTo>
                    <a:pt x="885754" y="0"/>
                  </a:lnTo>
                  <a:cubicBezTo>
                    <a:pt x="915066" y="0"/>
                    <a:pt x="943177" y="11644"/>
                    <a:pt x="963903" y="32370"/>
                  </a:cubicBezTo>
                  <a:cubicBezTo>
                    <a:pt x="984629" y="53097"/>
                    <a:pt x="996273" y="81208"/>
                    <a:pt x="996273" y="110519"/>
                  </a:cubicBezTo>
                  <a:lnTo>
                    <a:pt x="996273" y="1180907"/>
                  </a:lnTo>
                  <a:cubicBezTo>
                    <a:pt x="996273" y="1241945"/>
                    <a:pt x="946792" y="1291426"/>
                    <a:pt x="885754" y="1291426"/>
                  </a:cubicBezTo>
                  <a:lnTo>
                    <a:pt x="110519" y="1291426"/>
                  </a:lnTo>
                  <a:cubicBezTo>
                    <a:pt x="81208" y="1291426"/>
                    <a:pt x="53097" y="1279782"/>
                    <a:pt x="32370" y="1259056"/>
                  </a:cubicBezTo>
                  <a:cubicBezTo>
                    <a:pt x="11644" y="1238330"/>
                    <a:pt x="0" y="1210219"/>
                    <a:pt x="0" y="1180907"/>
                  </a:cubicBezTo>
                  <a:lnTo>
                    <a:pt x="0" y="110519"/>
                  </a:lnTo>
                  <a:cubicBezTo>
                    <a:pt x="0" y="81208"/>
                    <a:pt x="11644" y="53097"/>
                    <a:pt x="32370" y="32370"/>
                  </a:cubicBezTo>
                  <a:cubicBezTo>
                    <a:pt x="53097" y="11644"/>
                    <a:pt x="81208" y="0"/>
                    <a:pt x="110519" y="0"/>
                  </a:cubicBez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996273" cy="1348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345454" y="4354916"/>
            <a:ext cx="3782726" cy="4903384"/>
            <a:chOff x="0" y="0"/>
            <a:chExt cx="996273" cy="129142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96273" cy="1291426"/>
            </a:xfrm>
            <a:custGeom>
              <a:avLst/>
              <a:gdLst/>
              <a:ahLst/>
              <a:cxnLst/>
              <a:rect l="l" t="t" r="r" b="b"/>
              <a:pathLst>
                <a:path w="996273" h="1291426">
                  <a:moveTo>
                    <a:pt x="110519" y="0"/>
                  </a:moveTo>
                  <a:lnTo>
                    <a:pt x="885754" y="0"/>
                  </a:lnTo>
                  <a:cubicBezTo>
                    <a:pt x="915066" y="0"/>
                    <a:pt x="943177" y="11644"/>
                    <a:pt x="963903" y="32370"/>
                  </a:cubicBezTo>
                  <a:cubicBezTo>
                    <a:pt x="984629" y="53097"/>
                    <a:pt x="996273" y="81208"/>
                    <a:pt x="996273" y="110519"/>
                  </a:cubicBezTo>
                  <a:lnTo>
                    <a:pt x="996273" y="1180907"/>
                  </a:lnTo>
                  <a:cubicBezTo>
                    <a:pt x="996273" y="1241945"/>
                    <a:pt x="946792" y="1291426"/>
                    <a:pt x="885754" y="1291426"/>
                  </a:cubicBezTo>
                  <a:lnTo>
                    <a:pt x="110519" y="1291426"/>
                  </a:lnTo>
                  <a:cubicBezTo>
                    <a:pt x="81208" y="1291426"/>
                    <a:pt x="53097" y="1279782"/>
                    <a:pt x="32370" y="1259056"/>
                  </a:cubicBezTo>
                  <a:cubicBezTo>
                    <a:pt x="11644" y="1238330"/>
                    <a:pt x="0" y="1210219"/>
                    <a:pt x="0" y="1180907"/>
                  </a:cubicBezTo>
                  <a:lnTo>
                    <a:pt x="0" y="110519"/>
                  </a:lnTo>
                  <a:cubicBezTo>
                    <a:pt x="0" y="81208"/>
                    <a:pt x="11644" y="53097"/>
                    <a:pt x="32370" y="32370"/>
                  </a:cubicBezTo>
                  <a:cubicBezTo>
                    <a:pt x="53097" y="11644"/>
                    <a:pt x="81208" y="0"/>
                    <a:pt x="110519" y="0"/>
                  </a:cubicBez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996273" cy="1348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476574" y="4354916"/>
            <a:ext cx="3782726" cy="4903384"/>
            <a:chOff x="0" y="0"/>
            <a:chExt cx="996273" cy="129142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96273" cy="1291426"/>
            </a:xfrm>
            <a:custGeom>
              <a:avLst/>
              <a:gdLst/>
              <a:ahLst/>
              <a:cxnLst/>
              <a:rect l="l" t="t" r="r" b="b"/>
              <a:pathLst>
                <a:path w="996273" h="1291426">
                  <a:moveTo>
                    <a:pt x="110519" y="0"/>
                  </a:moveTo>
                  <a:lnTo>
                    <a:pt x="885754" y="0"/>
                  </a:lnTo>
                  <a:cubicBezTo>
                    <a:pt x="915066" y="0"/>
                    <a:pt x="943177" y="11644"/>
                    <a:pt x="963903" y="32370"/>
                  </a:cubicBezTo>
                  <a:cubicBezTo>
                    <a:pt x="984629" y="53097"/>
                    <a:pt x="996273" y="81208"/>
                    <a:pt x="996273" y="110519"/>
                  </a:cubicBezTo>
                  <a:lnTo>
                    <a:pt x="996273" y="1180907"/>
                  </a:lnTo>
                  <a:cubicBezTo>
                    <a:pt x="996273" y="1241945"/>
                    <a:pt x="946792" y="1291426"/>
                    <a:pt x="885754" y="1291426"/>
                  </a:cubicBezTo>
                  <a:lnTo>
                    <a:pt x="110519" y="1291426"/>
                  </a:lnTo>
                  <a:cubicBezTo>
                    <a:pt x="81208" y="1291426"/>
                    <a:pt x="53097" y="1279782"/>
                    <a:pt x="32370" y="1259056"/>
                  </a:cubicBezTo>
                  <a:cubicBezTo>
                    <a:pt x="11644" y="1238330"/>
                    <a:pt x="0" y="1210219"/>
                    <a:pt x="0" y="1180907"/>
                  </a:cubicBezTo>
                  <a:lnTo>
                    <a:pt x="0" y="110519"/>
                  </a:lnTo>
                  <a:cubicBezTo>
                    <a:pt x="0" y="81208"/>
                    <a:pt x="11644" y="53097"/>
                    <a:pt x="32370" y="32370"/>
                  </a:cubicBezTo>
                  <a:cubicBezTo>
                    <a:pt x="53097" y="11644"/>
                    <a:pt x="81208" y="0"/>
                    <a:pt x="110519" y="0"/>
                  </a:cubicBez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996273" cy="1348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379223" y="3759562"/>
            <a:ext cx="1190707" cy="1190707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D6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510343" y="3759562"/>
            <a:ext cx="1190707" cy="1190707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D6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641463" y="3759562"/>
            <a:ext cx="1190707" cy="1190707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D6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4772584" y="3759562"/>
            <a:ext cx="1190707" cy="1190707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D6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4444228" y="2696146"/>
            <a:ext cx="9424454" cy="918884"/>
          </a:xfrm>
          <a:custGeom>
            <a:avLst/>
            <a:gdLst/>
            <a:ahLst/>
            <a:cxnLst/>
            <a:rect l="l" t="t" r="r" b="b"/>
            <a:pathLst>
              <a:path w="9424454" h="918884">
                <a:moveTo>
                  <a:pt x="0" y="0"/>
                </a:moveTo>
                <a:lnTo>
                  <a:pt x="9424454" y="0"/>
                </a:lnTo>
                <a:lnTo>
                  <a:pt x="9424454" y="918884"/>
                </a:lnTo>
                <a:lnTo>
                  <a:pt x="0" y="9188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866281" y="981646"/>
            <a:ext cx="10555438" cy="1966535"/>
            <a:chOff x="0" y="0"/>
            <a:chExt cx="2780033" cy="517935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780033" cy="517935"/>
            </a:xfrm>
            <a:custGeom>
              <a:avLst/>
              <a:gdLst/>
              <a:ahLst/>
              <a:cxnLst/>
              <a:rect l="l" t="t" r="r" b="b"/>
              <a:pathLst>
                <a:path w="2780033" h="517935">
                  <a:moveTo>
                    <a:pt x="67478" y="0"/>
                  </a:moveTo>
                  <a:lnTo>
                    <a:pt x="2712556" y="0"/>
                  </a:lnTo>
                  <a:cubicBezTo>
                    <a:pt x="2730452" y="0"/>
                    <a:pt x="2747615" y="7109"/>
                    <a:pt x="2760270" y="19764"/>
                  </a:cubicBezTo>
                  <a:cubicBezTo>
                    <a:pt x="2772924" y="32418"/>
                    <a:pt x="2780033" y="49581"/>
                    <a:pt x="2780033" y="67478"/>
                  </a:cubicBezTo>
                  <a:lnTo>
                    <a:pt x="2780033" y="450457"/>
                  </a:lnTo>
                  <a:cubicBezTo>
                    <a:pt x="2780033" y="487724"/>
                    <a:pt x="2749822" y="517935"/>
                    <a:pt x="2712556" y="517935"/>
                  </a:cubicBezTo>
                  <a:lnTo>
                    <a:pt x="67478" y="517935"/>
                  </a:lnTo>
                  <a:cubicBezTo>
                    <a:pt x="49581" y="517935"/>
                    <a:pt x="32418" y="510826"/>
                    <a:pt x="19764" y="498171"/>
                  </a:cubicBezTo>
                  <a:cubicBezTo>
                    <a:pt x="7109" y="485517"/>
                    <a:pt x="0" y="468354"/>
                    <a:pt x="0" y="450457"/>
                  </a:cubicBezTo>
                  <a:lnTo>
                    <a:pt x="0" y="67478"/>
                  </a:lnTo>
                  <a:cubicBezTo>
                    <a:pt x="0" y="30211"/>
                    <a:pt x="30211" y="0"/>
                    <a:pt x="67478" y="0"/>
                  </a:cubicBez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57150"/>
              <a:ext cx="2780033" cy="5750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5373566" y="1612488"/>
            <a:ext cx="7402224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latin typeface="League Spartan"/>
              </a:rPr>
              <a:t>CHALLENGES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00869" y="5674169"/>
            <a:ext cx="3361015" cy="1545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4800" b="1" dirty="0"/>
              <a:t>Low Viability and Lack of Data</a:t>
            </a:r>
            <a:endParaRPr lang="en-US" sz="4800" b="1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2642568" y="3644064"/>
            <a:ext cx="664015" cy="1221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17"/>
              </a:lnSpc>
              <a:spcBef>
                <a:spcPct val="0"/>
              </a:spcBef>
            </a:pPr>
            <a:r>
              <a:rPr lang="en-US" sz="6727">
                <a:solidFill>
                  <a:srgbClr val="FFFFFF"/>
                </a:solidFill>
                <a:latin typeface="Poppins Bold"/>
              </a:rPr>
              <a:t>1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773689" y="3644064"/>
            <a:ext cx="664015" cy="1221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17"/>
              </a:lnSpc>
              <a:spcBef>
                <a:spcPct val="0"/>
              </a:spcBef>
            </a:pPr>
            <a:r>
              <a:rPr lang="en-US" sz="6727">
                <a:solidFill>
                  <a:srgbClr val="FFFFFF"/>
                </a:solidFill>
                <a:latin typeface="Poppins Bold"/>
              </a:rPr>
              <a:t>2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904809" y="3644064"/>
            <a:ext cx="664015" cy="1221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17"/>
              </a:lnSpc>
              <a:spcBef>
                <a:spcPct val="0"/>
              </a:spcBef>
            </a:pPr>
            <a:r>
              <a:rPr lang="en-US" sz="6727">
                <a:solidFill>
                  <a:srgbClr val="FFFFFF"/>
                </a:solidFill>
                <a:latin typeface="Poppins Bold"/>
              </a:rPr>
              <a:t>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5033180" y="3644064"/>
            <a:ext cx="664015" cy="1221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17"/>
              </a:lnSpc>
              <a:spcBef>
                <a:spcPct val="0"/>
              </a:spcBef>
            </a:pPr>
            <a:r>
              <a:rPr lang="en-US" sz="6727">
                <a:solidFill>
                  <a:srgbClr val="FFFFFF"/>
                </a:solidFill>
                <a:latin typeface="Poppins Bold"/>
              </a:rPr>
              <a:t>4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606049" y="5759894"/>
            <a:ext cx="2939305" cy="1545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4800" b="1" dirty="0"/>
              <a:t>Toxins Inherent in Plastic</a:t>
            </a:r>
            <a:endParaRPr lang="en-US" sz="4800" b="1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9697843" y="5759894"/>
            <a:ext cx="3077948" cy="204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4800" b="1" dirty="0"/>
              <a:t>Process Emissions and Byproducts</a:t>
            </a:r>
            <a:endParaRPr lang="en-US" sz="4800" b="1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3626116" y="5723678"/>
            <a:ext cx="3361015" cy="2545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4800" b="1" dirty="0"/>
              <a:t>Toxicity of the Resultant Gas, Oil, and Char</a:t>
            </a:r>
            <a:endParaRPr lang="en-US" sz="4800" b="1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40" name="Freeform 40"/>
          <p:cNvSpPr/>
          <p:nvPr/>
        </p:nvSpPr>
        <p:spPr>
          <a:xfrm>
            <a:off x="-1254131" y="-690757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0" y="0"/>
                </a:moveTo>
                <a:lnTo>
                  <a:pt x="3840627" y="0"/>
                </a:lnTo>
                <a:lnTo>
                  <a:pt x="3840627" y="5012238"/>
                </a:lnTo>
                <a:lnTo>
                  <a:pt x="0" y="50122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 flipH="1">
            <a:off x="15701504" y="-690757"/>
            <a:ext cx="3840627" cy="5012238"/>
          </a:xfrm>
          <a:custGeom>
            <a:avLst/>
            <a:gdLst/>
            <a:ahLst/>
            <a:cxnLst/>
            <a:rect l="l" t="t" r="r" b="b"/>
            <a:pathLst>
              <a:path w="3840627" h="5012238">
                <a:moveTo>
                  <a:pt x="3840627" y="0"/>
                </a:moveTo>
                <a:lnTo>
                  <a:pt x="0" y="0"/>
                </a:lnTo>
                <a:lnTo>
                  <a:pt x="0" y="5012238"/>
                </a:lnTo>
                <a:lnTo>
                  <a:pt x="3840627" y="5012238"/>
                </a:lnTo>
                <a:lnTo>
                  <a:pt x="384062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 rot="10799999">
            <a:off x="9144000" y="6390939"/>
            <a:ext cx="5443005" cy="4762630"/>
            <a:chOff x="0" y="0"/>
            <a:chExt cx="812800" cy="7112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03D6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27000" y="-63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3609890">
            <a:off x="8226948" y="8161451"/>
            <a:ext cx="7216534" cy="342785"/>
          </a:xfrm>
          <a:custGeom>
            <a:avLst/>
            <a:gdLst/>
            <a:ahLst/>
            <a:cxnLst/>
            <a:rect l="l" t="t" r="r" b="b"/>
            <a:pathLst>
              <a:path w="7216534" h="342785">
                <a:moveTo>
                  <a:pt x="0" y="0"/>
                </a:moveTo>
                <a:lnTo>
                  <a:pt x="7216534" y="0"/>
                </a:lnTo>
                <a:lnTo>
                  <a:pt x="7216534" y="342786"/>
                </a:lnTo>
                <a:lnTo>
                  <a:pt x="0" y="3427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5000"/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357799">
            <a:off x="9498029" y="2033600"/>
            <a:ext cx="7216534" cy="342785"/>
          </a:xfrm>
          <a:custGeom>
            <a:avLst/>
            <a:gdLst/>
            <a:ahLst/>
            <a:cxnLst/>
            <a:rect l="l" t="t" r="r" b="b"/>
            <a:pathLst>
              <a:path w="7216534" h="342785">
                <a:moveTo>
                  <a:pt x="0" y="0"/>
                </a:moveTo>
                <a:lnTo>
                  <a:pt x="7216534" y="0"/>
                </a:lnTo>
                <a:lnTo>
                  <a:pt x="7216534" y="342785"/>
                </a:lnTo>
                <a:lnTo>
                  <a:pt x="0" y="3427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5000"/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-776241" y="907192"/>
            <a:ext cx="9588280" cy="1186881"/>
            <a:chOff x="0" y="0"/>
            <a:chExt cx="2525308" cy="31259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25308" cy="312594"/>
            </a:xfrm>
            <a:custGeom>
              <a:avLst/>
              <a:gdLst/>
              <a:ahLst/>
              <a:cxnLst/>
              <a:rect l="l" t="t" r="r" b="b"/>
              <a:pathLst>
                <a:path w="2525308" h="312594">
                  <a:moveTo>
                    <a:pt x="74284" y="0"/>
                  </a:moveTo>
                  <a:lnTo>
                    <a:pt x="2451024" y="0"/>
                  </a:lnTo>
                  <a:cubicBezTo>
                    <a:pt x="2470726" y="0"/>
                    <a:pt x="2489620" y="7826"/>
                    <a:pt x="2503551" y="21757"/>
                  </a:cubicBezTo>
                  <a:cubicBezTo>
                    <a:pt x="2517482" y="35688"/>
                    <a:pt x="2525308" y="54583"/>
                    <a:pt x="2525308" y="74284"/>
                  </a:cubicBezTo>
                  <a:lnTo>
                    <a:pt x="2525308" y="238310"/>
                  </a:lnTo>
                  <a:cubicBezTo>
                    <a:pt x="2525308" y="258011"/>
                    <a:pt x="2517482" y="276906"/>
                    <a:pt x="2503551" y="290837"/>
                  </a:cubicBezTo>
                  <a:cubicBezTo>
                    <a:pt x="2489620" y="304768"/>
                    <a:pt x="2470726" y="312594"/>
                    <a:pt x="2451024" y="312594"/>
                  </a:cubicBezTo>
                  <a:lnTo>
                    <a:pt x="74284" y="312594"/>
                  </a:lnTo>
                  <a:cubicBezTo>
                    <a:pt x="33258" y="312594"/>
                    <a:pt x="0" y="279336"/>
                    <a:pt x="0" y="238310"/>
                  </a:cubicBezTo>
                  <a:lnTo>
                    <a:pt x="0" y="74284"/>
                  </a:lnTo>
                  <a:cubicBezTo>
                    <a:pt x="0" y="54583"/>
                    <a:pt x="7826" y="35688"/>
                    <a:pt x="21757" y="21757"/>
                  </a:cubicBezTo>
                  <a:cubicBezTo>
                    <a:pt x="35688" y="7826"/>
                    <a:pt x="54583" y="0"/>
                    <a:pt x="74284" y="0"/>
                  </a:cubicBez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2525308" cy="369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792865" y="907192"/>
            <a:ext cx="9588280" cy="1186881"/>
            <a:chOff x="0" y="0"/>
            <a:chExt cx="2525308" cy="31259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525308" cy="312594"/>
            </a:xfrm>
            <a:custGeom>
              <a:avLst/>
              <a:gdLst/>
              <a:ahLst/>
              <a:cxnLst/>
              <a:rect l="l" t="t" r="r" b="b"/>
              <a:pathLst>
                <a:path w="2525308" h="312594">
                  <a:moveTo>
                    <a:pt x="74284" y="0"/>
                  </a:moveTo>
                  <a:lnTo>
                    <a:pt x="2451024" y="0"/>
                  </a:lnTo>
                  <a:cubicBezTo>
                    <a:pt x="2470726" y="0"/>
                    <a:pt x="2489620" y="7826"/>
                    <a:pt x="2503551" y="21757"/>
                  </a:cubicBezTo>
                  <a:cubicBezTo>
                    <a:pt x="2517482" y="35688"/>
                    <a:pt x="2525308" y="54583"/>
                    <a:pt x="2525308" y="74284"/>
                  </a:cubicBezTo>
                  <a:lnTo>
                    <a:pt x="2525308" y="238310"/>
                  </a:lnTo>
                  <a:cubicBezTo>
                    <a:pt x="2525308" y="258011"/>
                    <a:pt x="2517482" y="276906"/>
                    <a:pt x="2503551" y="290837"/>
                  </a:cubicBezTo>
                  <a:cubicBezTo>
                    <a:pt x="2489620" y="304768"/>
                    <a:pt x="2470726" y="312594"/>
                    <a:pt x="2451024" y="312594"/>
                  </a:cubicBezTo>
                  <a:lnTo>
                    <a:pt x="74284" y="312594"/>
                  </a:lnTo>
                  <a:cubicBezTo>
                    <a:pt x="33258" y="312594"/>
                    <a:pt x="0" y="279336"/>
                    <a:pt x="0" y="238310"/>
                  </a:cubicBezTo>
                  <a:lnTo>
                    <a:pt x="0" y="74284"/>
                  </a:lnTo>
                  <a:cubicBezTo>
                    <a:pt x="0" y="54583"/>
                    <a:pt x="7826" y="35688"/>
                    <a:pt x="21757" y="21757"/>
                  </a:cubicBezTo>
                  <a:cubicBezTo>
                    <a:pt x="35688" y="7826"/>
                    <a:pt x="54583" y="0"/>
                    <a:pt x="74284" y="0"/>
                  </a:cubicBez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2525308" cy="369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2083427" y="4924425"/>
            <a:ext cx="13457222" cy="5534025"/>
          </a:xfrm>
          <a:custGeom>
            <a:avLst/>
            <a:gdLst/>
            <a:ahLst/>
            <a:cxnLst/>
            <a:rect l="l" t="t" r="r" b="b"/>
            <a:pathLst>
              <a:path w="13457222" h="5534025">
                <a:moveTo>
                  <a:pt x="0" y="0"/>
                </a:moveTo>
                <a:lnTo>
                  <a:pt x="13457223" y="0"/>
                </a:lnTo>
                <a:lnTo>
                  <a:pt x="13457223" y="5534025"/>
                </a:lnTo>
                <a:lnTo>
                  <a:pt x="0" y="55340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565" b="-34218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0" y="1249173"/>
            <a:ext cx="8613991" cy="455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League Spartan"/>
              </a:rPr>
              <a:t>ECONOMIC AND ENVIRONMENTAL CONCERNS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81084" y="2408555"/>
            <a:ext cx="7718126" cy="2344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8" lvl="1" indent="-237489" algn="just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Poppins"/>
              </a:rPr>
              <a:t>High economic burdens due to input material preparation and product cleaning.</a:t>
            </a:r>
          </a:p>
          <a:p>
            <a:pPr marL="474978" lvl="1" indent="-237489" algn="just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Poppins"/>
              </a:rPr>
              <a:t>Suitable input materials are limited.</a:t>
            </a:r>
          </a:p>
          <a:p>
            <a:pPr marL="474978" lvl="1" indent="-237489" algn="just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Poppins"/>
              </a:rPr>
              <a:t>Risks of establishing chemical recycling in countries with poor infrastructure and controls.</a:t>
            </a:r>
          </a:p>
          <a:p>
            <a:pPr algn="just">
              <a:lnSpc>
                <a:spcPts val="3079"/>
              </a:lnSpc>
            </a:pPr>
            <a:endParaRPr lang="en-US" sz="2199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178949" y="1249173"/>
            <a:ext cx="8613991" cy="455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League Spartan"/>
              </a:rPr>
              <a:t>CURRENT STATUS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186284" y="2210222"/>
            <a:ext cx="7718126" cy="2344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8" lvl="1" indent="-237489" algn="just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Poppins"/>
              </a:rPr>
              <a:t>Technical feasibility and economic viability not yet proven.</a:t>
            </a:r>
          </a:p>
          <a:p>
            <a:pPr marL="474978" lvl="1" indent="-237489" algn="just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Poppins"/>
              </a:rPr>
              <a:t>Environmental assessment is ambiguous.</a:t>
            </a:r>
          </a:p>
          <a:p>
            <a:pPr marL="474978" lvl="1" indent="-237489" algn="just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Poppins"/>
              </a:rPr>
              <a:t>Excessive subsidies for chemical recycling should be avoided to prevent locking in disadvantageous processes.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701244" y="418499"/>
            <a:ext cx="9784422" cy="1269817"/>
            <a:chOff x="0" y="0"/>
            <a:chExt cx="2576967" cy="33443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76967" cy="334437"/>
            </a:xfrm>
            <a:custGeom>
              <a:avLst/>
              <a:gdLst/>
              <a:ahLst/>
              <a:cxnLst/>
              <a:rect l="l" t="t" r="r" b="b"/>
              <a:pathLst>
                <a:path w="2576967" h="334437">
                  <a:moveTo>
                    <a:pt x="72795" y="0"/>
                  </a:moveTo>
                  <a:lnTo>
                    <a:pt x="2504172" y="0"/>
                  </a:lnTo>
                  <a:cubicBezTo>
                    <a:pt x="2544376" y="0"/>
                    <a:pt x="2576967" y="32591"/>
                    <a:pt x="2576967" y="72795"/>
                  </a:cubicBezTo>
                  <a:lnTo>
                    <a:pt x="2576967" y="261642"/>
                  </a:lnTo>
                  <a:cubicBezTo>
                    <a:pt x="2576967" y="280949"/>
                    <a:pt x="2569297" y="299465"/>
                    <a:pt x="2555646" y="313116"/>
                  </a:cubicBezTo>
                  <a:cubicBezTo>
                    <a:pt x="2541994" y="326768"/>
                    <a:pt x="2523478" y="334437"/>
                    <a:pt x="2504172" y="334437"/>
                  </a:cubicBezTo>
                  <a:lnTo>
                    <a:pt x="72795" y="334437"/>
                  </a:lnTo>
                  <a:cubicBezTo>
                    <a:pt x="32591" y="334437"/>
                    <a:pt x="0" y="301846"/>
                    <a:pt x="0" y="261642"/>
                  </a:cubicBezTo>
                  <a:lnTo>
                    <a:pt x="0" y="72795"/>
                  </a:lnTo>
                  <a:cubicBezTo>
                    <a:pt x="0" y="32591"/>
                    <a:pt x="32591" y="0"/>
                    <a:pt x="72795" y="0"/>
                  </a:cubicBez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576967" cy="3915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3609890">
            <a:off x="8226948" y="8161451"/>
            <a:ext cx="7216534" cy="342785"/>
          </a:xfrm>
          <a:custGeom>
            <a:avLst/>
            <a:gdLst/>
            <a:ahLst/>
            <a:cxnLst/>
            <a:rect l="l" t="t" r="r" b="b"/>
            <a:pathLst>
              <a:path w="7216534" h="342785">
                <a:moveTo>
                  <a:pt x="0" y="0"/>
                </a:moveTo>
                <a:lnTo>
                  <a:pt x="7216534" y="0"/>
                </a:lnTo>
                <a:lnTo>
                  <a:pt x="7216534" y="342786"/>
                </a:lnTo>
                <a:lnTo>
                  <a:pt x="0" y="3427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5000"/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357799">
            <a:off x="9498029" y="2033600"/>
            <a:ext cx="7216534" cy="342785"/>
          </a:xfrm>
          <a:custGeom>
            <a:avLst/>
            <a:gdLst/>
            <a:ahLst/>
            <a:cxnLst/>
            <a:rect l="l" t="t" r="r" b="b"/>
            <a:pathLst>
              <a:path w="7216534" h="342785">
                <a:moveTo>
                  <a:pt x="0" y="0"/>
                </a:moveTo>
                <a:lnTo>
                  <a:pt x="7216534" y="0"/>
                </a:lnTo>
                <a:lnTo>
                  <a:pt x="7216534" y="342785"/>
                </a:lnTo>
                <a:lnTo>
                  <a:pt x="0" y="3427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5000"/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89855" y="700982"/>
            <a:ext cx="7402224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latin typeface="League Spartan"/>
              </a:rPr>
              <a:t>FALSE SOLUTIONS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28700" y="3813828"/>
            <a:ext cx="3469957" cy="3605859"/>
            <a:chOff x="0" y="0"/>
            <a:chExt cx="913898" cy="94969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13898" cy="949691"/>
            </a:xfrm>
            <a:custGeom>
              <a:avLst/>
              <a:gdLst/>
              <a:ahLst/>
              <a:cxnLst/>
              <a:rect l="l" t="t" r="r" b="b"/>
              <a:pathLst>
                <a:path w="913898" h="949691">
                  <a:moveTo>
                    <a:pt x="0" y="0"/>
                  </a:moveTo>
                  <a:lnTo>
                    <a:pt x="913898" y="0"/>
                  </a:lnTo>
                  <a:lnTo>
                    <a:pt x="913898" y="949691"/>
                  </a:lnTo>
                  <a:lnTo>
                    <a:pt x="0" y="949691"/>
                  </a:ln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913898" cy="10068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060632" y="2740647"/>
            <a:ext cx="3469957" cy="3605859"/>
            <a:chOff x="0" y="0"/>
            <a:chExt cx="913898" cy="94969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13898" cy="949691"/>
            </a:xfrm>
            <a:custGeom>
              <a:avLst/>
              <a:gdLst/>
              <a:ahLst/>
              <a:cxnLst/>
              <a:rect l="l" t="t" r="r" b="b"/>
              <a:pathLst>
                <a:path w="913898" h="949691">
                  <a:moveTo>
                    <a:pt x="0" y="0"/>
                  </a:moveTo>
                  <a:lnTo>
                    <a:pt x="913898" y="0"/>
                  </a:lnTo>
                  <a:lnTo>
                    <a:pt x="913898" y="949691"/>
                  </a:lnTo>
                  <a:lnTo>
                    <a:pt x="0" y="949691"/>
                  </a:ln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913898" cy="10068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083178" y="4000678"/>
            <a:ext cx="3469957" cy="3605859"/>
            <a:chOff x="0" y="0"/>
            <a:chExt cx="913898" cy="94969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13898" cy="949691"/>
            </a:xfrm>
            <a:custGeom>
              <a:avLst/>
              <a:gdLst/>
              <a:ahLst/>
              <a:cxnLst/>
              <a:rect l="l" t="t" r="r" b="b"/>
              <a:pathLst>
                <a:path w="913898" h="949691">
                  <a:moveTo>
                    <a:pt x="0" y="0"/>
                  </a:moveTo>
                  <a:lnTo>
                    <a:pt x="913898" y="0"/>
                  </a:lnTo>
                  <a:lnTo>
                    <a:pt x="913898" y="949691"/>
                  </a:lnTo>
                  <a:lnTo>
                    <a:pt x="0" y="949691"/>
                  </a:ln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913898" cy="10068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867322" y="2740647"/>
            <a:ext cx="3469957" cy="3605859"/>
            <a:chOff x="0" y="0"/>
            <a:chExt cx="913898" cy="94969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13898" cy="949691"/>
            </a:xfrm>
            <a:custGeom>
              <a:avLst/>
              <a:gdLst/>
              <a:ahLst/>
              <a:cxnLst/>
              <a:rect l="l" t="t" r="r" b="b"/>
              <a:pathLst>
                <a:path w="913898" h="949691">
                  <a:moveTo>
                    <a:pt x="0" y="0"/>
                  </a:moveTo>
                  <a:lnTo>
                    <a:pt x="913898" y="0"/>
                  </a:lnTo>
                  <a:lnTo>
                    <a:pt x="913898" y="949691"/>
                  </a:lnTo>
                  <a:lnTo>
                    <a:pt x="0" y="949691"/>
                  </a:lnTo>
                  <a:close/>
                </a:path>
              </a:pathLst>
            </a:custGeom>
            <a:solidFill>
              <a:srgbClr val="1B517B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913898" cy="10068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71851" y="4000678"/>
            <a:ext cx="3145831" cy="3232161"/>
            <a:chOff x="0" y="0"/>
            <a:chExt cx="4194442" cy="4309547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4"/>
            <a:srcRect t="15580" b="15580"/>
            <a:stretch>
              <a:fillRect/>
            </a:stretch>
          </p:blipFill>
          <p:spPr>
            <a:xfrm>
              <a:off x="0" y="0"/>
              <a:ext cx="4194442" cy="4309547"/>
            </a:xfrm>
            <a:prstGeom prst="rect">
              <a:avLst/>
            </a:prstGeom>
          </p:spPr>
        </p:pic>
      </p:grpSp>
      <p:grpSp>
        <p:nvGrpSpPr>
          <p:cNvPr id="23" name="Group 23"/>
          <p:cNvGrpSpPr/>
          <p:nvPr/>
        </p:nvGrpSpPr>
        <p:grpSpPr>
          <a:xfrm>
            <a:off x="5222695" y="2927497"/>
            <a:ext cx="3145831" cy="3232161"/>
            <a:chOff x="0" y="0"/>
            <a:chExt cx="4194442" cy="4309547"/>
          </a:xfrm>
        </p:grpSpPr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5"/>
            <a:srcRect l="17577" r="17577"/>
            <a:stretch>
              <a:fillRect/>
            </a:stretch>
          </p:blipFill>
          <p:spPr>
            <a:xfrm>
              <a:off x="0" y="0"/>
              <a:ext cx="4194442" cy="4309547"/>
            </a:xfrm>
            <a:prstGeom prst="rect">
              <a:avLst/>
            </a:prstGeom>
          </p:spPr>
        </p:pic>
      </p:grpSp>
      <p:grpSp>
        <p:nvGrpSpPr>
          <p:cNvPr id="25" name="Group 25"/>
          <p:cNvGrpSpPr/>
          <p:nvPr/>
        </p:nvGrpSpPr>
        <p:grpSpPr>
          <a:xfrm>
            <a:off x="9245241" y="4187527"/>
            <a:ext cx="3145831" cy="3232161"/>
            <a:chOff x="0" y="0"/>
            <a:chExt cx="4194442" cy="4309547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6"/>
            <a:srcRect t="15773" b="15773"/>
            <a:stretch>
              <a:fillRect/>
            </a:stretch>
          </p:blipFill>
          <p:spPr>
            <a:xfrm>
              <a:off x="0" y="0"/>
              <a:ext cx="4194442" cy="4309547"/>
            </a:xfrm>
            <a:prstGeom prst="rect">
              <a:avLst/>
            </a:prstGeom>
          </p:spPr>
        </p:pic>
      </p:grpSp>
      <p:grpSp>
        <p:nvGrpSpPr>
          <p:cNvPr id="27" name="Group 27"/>
          <p:cNvGrpSpPr/>
          <p:nvPr/>
        </p:nvGrpSpPr>
        <p:grpSpPr>
          <a:xfrm>
            <a:off x="12978085" y="2927497"/>
            <a:ext cx="3145831" cy="3232161"/>
            <a:chOff x="0" y="0"/>
            <a:chExt cx="4194442" cy="4309547"/>
          </a:xfrm>
        </p:grpSpPr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7"/>
            <a:srcRect l="17577" r="17577"/>
            <a:stretch>
              <a:fillRect/>
            </a:stretch>
          </p:blipFill>
          <p:spPr>
            <a:xfrm>
              <a:off x="0" y="0"/>
              <a:ext cx="4194442" cy="4309547"/>
            </a:xfrm>
            <a:prstGeom prst="rect">
              <a:avLst/>
            </a:prstGeom>
          </p:spPr>
        </p:pic>
      </p:grpSp>
      <p:sp>
        <p:nvSpPr>
          <p:cNvPr id="29" name="Freeform 29"/>
          <p:cNvSpPr/>
          <p:nvPr/>
        </p:nvSpPr>
        <p:spPr>
          <a:xfrm rot="-1947539">
            <a:off x="12185307" y="5497024"/>
            <a:ext cx="7344978" cy="6076693"/>
          </a:xfrm>
          <a:custGeom>
            <a:avLst/>
            <a:gdLst/>
            <a:ahLst/>
            <a:cxnLst/>
            <a:rect l="l" t="t" r="r" b="b"/>
            <a:pathLst>
              <a:path w="7344978" h="6076693">
                <a:moveTo>
                  <a:pt x="0" y="0"/>
                </a:moveTo>
                <a:lnTo>
                  <a:pt x="7344978" y="0"/>
                </a:lnTo>
                <a:lnTo>
                  <a:pt x="7344978" y="6076693"/>
                </a:lnTo>
                <a:lnTo>
                  <a:pt x="0" y="607669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2088" r="-12088"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1738840" y="7843201"/>
            <a:ext cx="1668575" cy="829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91"/>
              </a:lnSpc>
            </a:pPr>
            <a:r>
              <a:rPr lang="en-US" sz="2659" spc="-53">
                <a:solidFill>
                  <a:srgbClr val="000000"/>
                </a:solidFill>
                <a:latin typeface="Poppins Bold"/>
              </a:rPr>
              <a:t>Recycling</a:t>
            </a:r>
          </a:p>
          <a:p>
            <a:pPr algn="just">
              <a:lnSpc>
                <a:spcPts val="3191"/>
              </a:lnSpc>
            </a:pPr>
            <a:endParaRPr lang="en-US" sz="2659" spc="-53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9640934" y="7843201"/>
            <a:ext cx="3337150" cy="424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91"/>
              </a:lnSpc>
            </a:pPr>
            <a:r>
              <a:rPr lang="en-US" sz="2659" spc="-53">
                <a:solidFill>
                  <a:srgbClr val="000000"/>
                </a:solidFill>
                <a:latin typeface="Poppins Bold"/>
              </a:rPr>
              <a:t>Bio-plastics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222695" y="6641782"/>
            <a:ext cx="3560060" cy="424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91"/>
              </a:lnSpc>
            </a:pPr>
            <a:r>
              <a:rPr lang="en-US" sz="2659" spc="-53">
                <a:solidFill>
                  <a:srgbClr val="000000"/>
                </a:solidFill>
                <a:latin typeface="Poppins Bold"/>
              </a:rPr>
              <a:t>Clean-up Initiatives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063400" y="6709826"/>
            <a:ext cx="3337150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91"/>
              </a:lnSpc>
            </a:pPr>
            <a:r>
              <a:rPr lang="en-US" sz="2659" spc="-218">
                <a:solidFill>
                  <a:srgbClr val="000000"/>
                </a:solidFill>
                <a:latin typeface="Poppins Bold"/>
              </a:rPr>
              <a:t>Plastic Eating Bacteria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 rot="-1801313">
            <a:off x="7944412" y="2305957"/>
            <a:ext cx="1603602" cy="9552208"/>
            <a:chOff x="0" y="0"/>
            <a:chExt cx="422348" cy="251580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2348" cy="2515808"/>
            </a:xfrm>
            <a:custGeom>
              <a:avLst/>
              <a:gdLst/>
              <a:ahLst/>
              <a:cxnLst/>
              <a:rect l="l" t="t" r="r" b="b"/>
              <a:pathLst>
                <a:path w="422348" h="2515808">
                  <a:moveTo>
                    <a:pt x="0" y="0"/>
                  </a:moveTo>
                  <a:lnTo>
                    <a:pt x="422348" y="0"/>
                  </a:lnTo>
                  <a:lnTo>
                    <a:pt x="422348" y="2515808"/>
                  </a:lnTo>
                  <a:lnTo>
                    <a:pt x="0" y="2515808"/>
                  </a:ln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22348" cy="2572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1801313">
            <a:off x="17293479" y="-4169084"/>
            <a:ext cx="1603602" cy="9552208"/>
            <a:chOff x="0" y="0"/>
            <a:chExt cx="422348" cy="251580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2348" cy="2515808"/>
            </a:xfrm>
            <a:custGeom>
              <a:avLst/>
              <a:gdLst/>
              <a:ahLst/>
              <a:cxnLst/>
              <a:rect l="l" t="t" r="r" b="b"/>
              <a:pathLst>
                <a:path w="422348" h="2515808">
                  <a:moveTo>
                    <a:pt x="0" y="0"/>
                  </a:moveTo>
                  <a:lnTo>
                    <a:pt x="422348" y="0"/>
                  </a:lnTo>
                  <a:lnTo>
                    <a:pt x="422348" y="2515808"/>
                  </a:lnTo>
                  <a:lnTo>
                    <a:pt x="0" y="2515808"/>
                  </a:ln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22348" cy="2572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1323218">
            <a:off x="-260294" y="-2499941"/>
            <a:ext cx="9329309" cy="13900928"/>
            <a:chOff x="0" y="0"/>
            <a:chExt cx="640025" cy="9536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40025" cy="953655"/>
            </a:xfrm>
            <a:custGeom>
              <a:avLst/>
              <a:gdLst/>
              <a:ahLst/>
              <a:cxnLst/>
              <a:rect l="l" t="t" r="r" b="b"/>
              <a:pathLst>
                <a:path w="640025" h="953655">
                  <a:moveTo>
                    <a:pt x="203200" y="0"/>
                  </a:moveTo>
                  <a:lnTo>
                    <a:pt x="640025" y="0"/>
                  </a:lnTo>
                  <a:lnTo>
                    <a:pt x="436825" y="953655"/>
                  </a:lnTo>
                  <a:lnTo>
                    <a:pt x="0" y="95365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3D6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01600" y="-57150"/>
              <a:ext cx="436825" cy="10108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7234808">
            <a:off x="-545671" y="4853273"/>
            <a:ext cx="16230600" cy="770953"/>
          </a:xfrm>
          <a:custGeom>
            <a:avLst/>
            <a:gdLst/>
            <a:ahLst/>
            <a:cxnLst/>
            <a:rect l="l" t="t" r="r" b="b"/>
            <a:pathLst>
              <a:path w="16230600" h="770953">
                <a:moveTo>
                  <a:pt x="0" y="0"/>
                </a:moveTo>
                <a:lnTo>
                  <a:pt x="16230600" y="0"/>
                </a:lnTo>
                <a:lnTo>
                  <a:pt x="16230600" y="770954"/>
                </a:lnTo>
                <a:lnTo>
                  <a:pt x="0" y="7709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2000"/>
            </a:blip>
            <a:stretch>
              <a:fillRect/>
            </a:stretch>
          </a:blipFill>
        </p:spPr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0" y="54550"/>
            <a:ext cx="10341615" cy="10508652"/>
            <a:chOff x="0" y="0"/>
            <a:chExt cx="5765800" cy="585892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765800" cy="5858891"/>
            </a:xfrm>
            <a:custGeom>
              <a:avLst/>
              <a:gdLst/>
              <a:ahLst/>
              <a:cxnLst/>
              <a:rect l="l" t="t" r="r" b="b"/>
              <a:pathLst>
                <a:path w="5765800" h="5858891">
                  <a:moveTo>
                    <a:pt x="0" y="0"/>
                  </a:moveTo>
                  <a:lnTo>
                    <a:pt x="0" y="5858891"/>
                  </a:lnTo>
                  <a:lnTo>
                    <a:pt x="5765800" y="5858891"/>
                  </a:lnTo>
                  <a:lnTo>
                    <a:pt x="2235200" y="0"/>
                  </a:lnTo>
                  <a:close/>
                </a:path>
              </a:pathLst>
            </a:custGeom>
            <a:blipFill>
              <a:blip r:embed="rId4"/>
              <a:stretch>
                <a:fillRect l="-1614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-1801313">
            <a:off x="-1212776" y="4436810"/>
            <a:ext cx="2060748" cy="7889373"/>
            <a:chOff x="0" y="0"/>
            <a:chExt cx="542748" cy="207786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42748" cy="2077860"/>
            </a:xfrm>
            <a:custGeom>
              <a:avLst/>
              <a:gdLst/>
              <a:ahLst/>
              <a:cxnLst/>
              <a:rect l="l" t="t" r="r" b="b"/>
              <a:pathLst>
                <a:path w="542748" h="2077860">
                  <a:moveTo>
                    <a:pt x="0" y="0"/>
                  </a:moveTo>
                  <a:lnTo>
                    <a:pt x="542748" y="0"/>
                  </a:lnTo>
                  <a:lnTo>
                    <a:pt x="542748" y="2077860"/>
                  </a:lnTo>
                  <a:lnTo>
                    <a:pt x="0" y="2077860"/>
                  </a:lnTo>
                  <a:close/>
                </a:path>
              </a:pathLst>
            </a:custGeom>
            <a:solidFill>
              <a:srgbClr val="003D6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542748" cy="21350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-3131416">
            <a:off x="-4080653" y="2120145"/>
            <a:ext cx="12285790" cy="583575"/>
          </a:xfrm>
          <a:custGeom>
            <a:avLst/>
            <a:gdLst/>
            <a:ahLst/>
            <a:cxnLst/>
            <a:rect l="l" t="t" r="r" b="b"/>
            <a:pathLst>
              <a:path w="12285790" h="583575">
                <a:moveTo>
                  <a:pt x="0" y="0"/>
                </a:moveTo>
                <a:lnTo>
                  <a:pt x="12285790" y="0"/>
                </a:lnTo>
                <a:lnTo>
                  <a:pt x="12285790" y="583575"/>
                </a:lnTo>
                <a:lnTo>
                  <a:pt x="0" y="5835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000"/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 rot="2252587">
            <a:off x="-1105257" y="-2239445"/>
            <a:ext cx="3086100" cy="7845843"/>
            <a:chOff x="0" y="0"/>
            <a:chExt cx="812800" cy="206639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2066395"/>
            </a:xfrm>
            <a:custGeom>
              <a:avLst/>
              <a:gdLst/>
              <a:ahLst/>
              <a:cxnLst/>
              <a:rect l="l" t="t" r="r" b="b"/>
              <a:pathLst>
                <a:path w="812800" h="2066395">
                  <a:moveTo>
                    <a:pt x="0" y="0"/>
                  </a:moveTo>
                  <a:lnTo>
                    <a:pt x="812800" y="0"/>
                  </a:lnTo>
                  <a:lnTo>
                    <a:pt x="812800" y="2066395"/>
                  </a:lnTo>
                  <a:lnTo>
                    <a:pt x="0" y="2066395"/>
                  </a:ln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812800" cy="21235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13332390" y="5959105"/>
            <a:ext cx="2178239" cy="2192760"/>
          </a:xfrm>
          <a:custGeom>
            <a:avLst/>
            <a:gdLst/>
            <a:ahLst/>
            <a:cxnLst/>
            <a:rect l="l" t="t" r="r" b="b"/>
            <a:pathLst>
              <a:path w="2178239" h="2192760">
                <a:moveTo>
                  <a:pt x="0" y="0"/>
                </a:moveTo>
                <a:lnTo>
                  <a:pt x="2178238" y="0"/>
                </a:lnTo>
                <a:lnTo>
                  <a:pt x="2178238" y="2192760"/>
                </a:lnTo>
                <a:lnTo>
                  <a:pt x="0" y="21927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3119437" y="8381496"/>
            <a:ext cx="425905" cy="425905"/>
          </a:xfrm>
          <a:custGeom>
            <a:avLst/>
            <a:gdLst/>
            <a:ahLst/>
            <a:cxnLst/>
            <a:rect l="l" t="t" r="r" b="b"/>
            <a:pathLst>
              <a:path w="425905" h="425905">
                <a:moveTo>
                  <a:pt x="0" y="0"/>
                </a:moveTo>
                <a:lnTo>
                  <a:pt x="425905" y="0"/>
                </a:lnTo>
                <a:lnTo>
                  <a:pt x="425905" y="425905"/>
                </a:lnTo>
                <a:lnTo>
                  <a:pt x="0" y="4259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11237887" y="2830696"/>
            <a:ext cx="6367244" cy="2903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86"/>
              </a:lnSpc>
            </a:pPr>
            <a:r>
              <a:rPr lang="en-US" sz="11186">
                <a:solidFill>
                  <a:srgbClr val="003D60"/>
                </a:solidFill>
                <a:latin typeface="League Spartan"/>
              </a:rPr>
              <a:t>THANK YOU!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637061" y="8394741"/>
            <a:ext cx="1873567" cy="37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3D60"/>
                </a:solidFill>
                <a:latin typeface="Poppins"/>
              </a:rPr>
              <a:t>www.esdo.org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143</Words>
  <Application>Microsoft Office PowerPoint</Application>
  <PresentationFormat>Custom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League Spartan</vt:lpstr>
      <vt:lpstr>Poppins Bold</vt:lpstr>
      <vt:lpstr>Poppins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Risks of Chemical Recycling</dc:title>
  <cp:lastModifiedBy>HP</cp:lastModifiedBy>
  <cp:revision>3</cp:revision>
  <dcterms:created xsi:type="dcterms:W3CDTF">2006-08-16T00:00:00Z</dcterms:created>
  <dcterms:modified xsi:type="dcterms:W3CDTF">2024-06-25T07:39:39Z</dcterms:modified>
  <dc:identifier>DAGIkkJD9d8</dc:identifier>
</cp:coreProperties>
</file>